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76" r:id="rId3"/>
    <p:sldId id="257" r:id="rId4"/>
    <p:sldId id="258" r:id="rId5"/>
    <p:sldId id="259" r:id="rId6"/>
    <p:sldId id="264" r:id="rId7"/>
    <p:sldId id="265" r:id="rId8"/>
    <p:sldId id="270" r:id="rId9"/>
    <p:sldId id="271" r:id="rId10"/>
    <p:sldId id="266" r:id="rId11"/>
    <p:sldId id="267" r:id="rId12"/>
    <p:sldId id="272" r:id="rId13"/>
    <p:sldId id="273" r:id="rId14"/>
    <p:sldId id="274" r:id="rId15"/>
    <p:sldId id="275" r:id="rId16"/>
    <p:sldId id="263" r:id="rId17"/>
    <p:sldId id="269" r:id="rId18"/>
    <p:sldId id="278" r:id="rId19"/>
    <p:sldId id="280" r:id="rId20"/>
    <p:sldId id="282" r:id="rId21"/>
    <p:sldId id="268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9812"/>
    <p:restoredTop sz="50000"/>
  </p:normalViewPr>
  <p:slideViewPr>
    <p:cSldViewPr snapToGrid="0" snapToObjects="1">
      <p:cViewPr varScale="1">
        <p:scale>
          <a:sx n="52" d="100"/>
          <a:sy n="52" d="100"/>
        </p:scale>
        <p:origin x="19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jpg>
</file>

<file path=ppt/media/image13.jpg>
</file>

<file path=ppt/media/image14.jpg>
</file>

<file path=ppt/media/image15.png>
</file>

<file path=ppt/media/image16.png>
</file>

<file path=ppt/media/image17.png>
</file>

<file path=ppt/media/image2.jpg>
</file>

<file path=ppt/media/image3.jpeg>
</file>

<file path=ppt/media/image4.jpg>
</file>

<file path=ppt/media/image5.jp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F83B80-A92F-7845-8BC4-DA9E7876C384}" type="datetimeFigureOut">
              <a:rPr lang="en-US" smtClean="0"/>
              <a:t>9/6/16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E2654D-065C-FB40-B84F-3A1003734F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506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E2654D-065C-FB40-B84F-3A1003734F7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444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E2654D-065C-FB40-B84F-3A1003734F7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955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E2654D-065C-FB40-B84F-3A1003734F7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8506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E2654D-065C-FB40-B84F-3A1003734F7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3475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E2654D-065C-FB40-B84F-3A1003734F7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9042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E2654D-065C-FB40-B84F-3A1003734F7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2465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E2654D-065C-FB40-B84F-3A1003734F7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1311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D7B22-0124-3E43-B8A2-C8DF94FFEE7D}" type="datetimeFigureOut">
              <a:rPr lang="en-US" smtClean="0"/>
              <a:t>9/6/16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75E80-30F7-B54B-8F73-6882821D39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0206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D7B22-0124-3E43-B8A2-C8DF94FFEE7D}" type="datetimeFigureOut">
              <a:rPr lang="en-US" smtClean="0"/>
              <a:t>9/6/16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75E80-30F7-B54B-8F73-6882821D39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8535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D7B22-0124-3E43-B8A2-C8DF94FFEE7D}" type="datetimeFigureOut">
              <a:rPr lang="en-US" smtClean="0"/>
              <a:t>9/6/16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75E80-30F7-B54B-8F73-6882821D39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1713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D7B22-0124-3E43-B8A2-C8DF94FFEE7D}" type="datetimeFigureOut">
              <a:rPr lang="en-US" smtClean="0"/>
              <a:t>9/6/16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75E80-30F7-B54B-8F73-6882821D39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4905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D7B22-0124-3E43-B8A2-C8DF94FFEE7D}" type="datetimeFigureOut">
              <a:rPr lang="en-US" smtClean="0"/>
              <a:t>9/6/16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75E80-30F7-B54B-8F73-6882821D39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825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D7B22-0124-3E43-B8A2-C8DF94FFEE7D}" type="datetimeFigureOut">
              <a:rPr lang="en-US" smtClean="0"/>
              <a:t>9/6/16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75E80-30F7-B54B-8F73-6882821D39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534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D7B22-0124-3E43-B8A2-C8DF94FFEE7D}" type="datetimeFigureOut">
              <a:rPr lang="en-US" smtClean="0"/>
              <a:t>9/6/16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75E80-30F7-B54B-8F73-6882821D39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288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D7B22-0124-3E43-B8A2-C8DF94FFEE7D}" type="datetimeFigureOut">
              <a:rPr lang="en-US" smtClean="0"/>
              <a:t>9/6/16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75E80-30F7-B54B-8F73-6882821D39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81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D7B22-0124-3E43-B8A2-C8DF94FFEE7D}" type="datetimeFigureOut">
              <a:rPr lang="en-US" smtClean="0"/>
              <a:t>9/6/16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75E80-30F7-B54B-8F73-6882821D39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491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D7B22-0124-3E43-B8A2-C8DF94FFEE7D}" type="datetimeFigureOut">
              <a:rPr lang="en-US" smtClean="0"/>
              <a:t>9/6/16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75E80-30F7-B54B-8F73-6882821D39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2847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D7B22-0124-3E43-B8A2-C8DF94FFEE7D}" type="datetimeFigureOut">
              <a:rPr lang="en-US" smtClean="0"/>
              <a:t>9/6/16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75E80-30F7-B54B-8F73-6882821D39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574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6D7B22-0124-3E43-B8A2-C8DF94FFEE7D}" type="datetimeFigureOut">
              <a:rPr lang="en-US" smtClean="0"/>
              <a:t>9/6/16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A75E80-30F7-B54B-8F73-6882821D39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6714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4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youtube.com/watch?v=hG4LH6P8Syk" TargetMode="External"/><Relationship Id="rId3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WKTtnVb83mQ" TargetMode="External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6"/>
                </a:solidFill>
              </a:rPr>
              <a:t>Agile from the Trenches</a:t>
            </a:r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673400"/>
          </a:xfrm>
        </p:spPr>
        <p:txBody>
          <a:bodyPr/>
          <a:lstStyle/>
          <a:p>
            <a:r>
              <a:rPr lang="en-US" dirty="0" smtClean="0"/>
              <a:t>A story about agile based on real facts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782962" y="5263979"/>
            <a:ext cx="60053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Palatino" charset="0"/>
                <a:ea typeface="Palatino" charset="0"/>
                <a:cs typeface="Palatino" charset="0"/>
              </a:rPr>
              <a:t>By </a:t>
            </a:r>
            <a:r>
              <a:rPr lang="en-US" sz="2000" dirty="0" err="1" smtClean="0">
                <a:latin typeface="Palatino" charset="0"/>
                <a:ea typeface="Palatino" charset="0"/>
                <a:cs typeface="Palatino" charset="0"/>
              </a:rPr>
              <a:t>Juanjo</a:t>
            </a:r>
            <a:r>
              <a:rPr lang="en-US" sz="2000" dirty="0" smtClean="0">
                <a:latin typeface="Palatino" charset="0"/>
                <a:ea typeface="Palatino" charset="0"/>
                <a:cs typeface="Palatino" charset="0"/>
              </a:rPr>
              <a:t> Cerezuela,</a:t>
            </a:r>
          </a:p>
          <a:p>
            <a:r>
              <a:rPr lang="en-US" sz="2000" dirty="0" smtClean="0">
                <a:latin typeface="Palatino" charset="0"/>
                <a:ea typeface="Palatino" charset="0"/>
                <a:cs typeface="Palatino" charset="0"/>
              </a:rPr>
              <a:t>Lead Software Craftsman at </a:t>
            </a:r>
            <a:r>
              <a:rPr lang="en-US" sz="2000" dirty="0" err="1" smtClean="0">
                <a:latin typeface="Palatino" charset="0"/>
                <a:ea typeface="Palatino" charset="0"/>
                <a:cs typeface="Palatino" charset="0"/>
              </a:rPr>
              <a:t>Ve</a:t>
            </a:r>
            <a:r>
              <a:rPr lang="en-US" sz="2000" dirty="0" smtClean="0">
                <a:latin typeface="Palatino" charset="0"/>
                <a:ea typeface="Palatino" charset="0"/>
                <a:cs typeface="Palatino" charset="0"/>
              </a:rPr>
              <a:t> Interactive</a:t>
            </a:r>
            <a:endParaRPr lang="en-US" sz="2000" dirty="0">
              <a:latin typeface="Palatino" charset="0"/>
              <a:ea typeface="Palatino" charset="0"/>
              <a:cs typeface="Palatino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782962" y="6079526"/>
            <a:ext cx="60053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Palatino" charset="0"/>
                <a:ea typeface="Palatino" charset="0"/>
                <a:cs typeface="Palatino" charset="0"/>
              </a:rPr>
              <a:t>@</a:t>
            </a:r>
            <a:r>
              <a:rPr lang="en-US" sz="2000" dirty="0" err="1" smtClean="0">
                <a:latin typeface="Palatino" charset="0"/>
                <a:ea typeface="Palatino" charset="0"/>
                <a:cs typeface="Palatino" charset="0"/>
              </a:rPr>
              <a:t>PliyoSenpai</a:t>
            </a:r>
            <a:endParaRPr lang="en-US" sz="2000" dirty="0">
              <a:latin typeface="Palatino" charset="0"/>
              <a:ea typeface="Palatino" charset="0"/>
              <a:cs typeface="Palatino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065" y="5549558"/>
            <a:ext cx="1059935" cy="1059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7990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94818"/>
            <a:ext cx="10515600" cy="1325563"/>
          </a:xfrm>
        </p:spPr>
        <p:txBody>
          <a:bodyPr/>
          <a:lstStyle/>
          <a:p>
            <a:r>
              <a:rPr lang="en-US" dirty="0" smtClean="0">
                <a:solidFill>
                  <a:schemeClr val="accent6"/>
                </a:solidFill>
              </a:rPr>
              <a:t>How we applied Agile</a:t>
            </a:r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843850" y="1920381"/>
            <a:ext cx="21500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Impact" charset="0"/>
                <a:ea typeface="Impact" charset="0"/>
                <a:cs typeface="Impact" charset="0"/>
              </a:rPr>
              <a:t>Leadership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3173" y="2639422"/>
            <a:ext cx="7366687" cy="3927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1930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6"/>
                </a:solidFill>
              </a:rPr>
              <a:t>SHIELD WALL !</a:t>
            </a:r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931375" y="1817381"/>
            <a:ext cx="1806146" cy="60766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mtClean="0">
                <a:latin typeface="Impact" charset="0"/>
                <a:ea typeface="Impact" charset="0"/>
                <a:cs typeface="Impact" charset="0"/>
              </a:rPr>
              <a:t>Cohesion</a:t>
            </a:r>
            <a:endParaRPr lang="en-US" dirty="0">
              <a:latin typeface="Impact" charset="0"/>
              <a:ea typeface="Impact" charset="0"/>
              <a:cs typeface="Impact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8908" y="2630259"/>
            <a:ext cx="7311081" cy="3879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8369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6"/>
                </a:solidFill>
              </a:rPr>
              <a:t>Very first steps</a:t>
            </a:r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4503" y="2027978"/>
            <a:ext cx="10515600" cy="43513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Two weeks iterations.</a:t>
            </a:r>
          </a:p>
          <a:p>
            <a:pPr marL="0" indent="0">
              <a:buNone/>
            </a:pP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Retrospectives.</a:t>
            </a:r>
          </a:p>
          <a:p>
            <a:pPr marL="0" indent="0">
              <a:buNone/>
            </a:pP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Sense of leadership.</a:t>
            </a:r>
          </a:p>
          <a:p>
            <a:pPr marL="0" indent="0">
              <a:buNone/>
            </a:pP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Pair programming.</a:t>
            </a:r>
          </a:p>
          <a:p>
            <a:pPr marL="0" indent="0">
              <a:buNone/>
            </a:pPr>
            <a:r>
              <a:rPr lang="en-US" dirty="0">
                <a:latin typeface="Andale Mono" charset="0"/>
                <a:ea typeface="Andale Mono" charset="0"/>
                <a:cs typeface="Andale Mono" charset="0"/>
              </a:rPr>
              <a:t>C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ode reviews.</a:t>
            </a:r>
          </a:p>
          <a:p>
            <a:pPr marL="0" indent="0">
              <a:buNone/>
            </a:pP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Deploying from our machine.</a:t>
            </a:r>
          </a:p>
          <a:p>
            <a:pPr marL="0" indent="0">
              <a:buNone/>
            </a:pP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Best practices</a:t>
            </a:r>
          </a:p>
          <a:p>
            <a:pPr marL="0" indent="0">
              <a:buNone/>
            </a:pPr>
            <a:r>
              <a:rPr lang="en-US" dirty="0">
                <a:latin typeface="Andale Mono" charset="0"/>
                <a:ea typeface="Andale Mono" charset="0"/>
                <a:cs typeface="Andale Mono" charset="0"/>
              </a:rPr>
              <a:t>C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ode guidelines.</a:t>
            </a:r>
          </a:p>
          <a:p>
            <a:pPr marL="0" indent="0">
              <a:buNone/>
            </a:pP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Estimations in ideal days.</a:t>
            </a:r>
          </a:p>
          <a:p>
            <a:pPr marL="0" indent="0">
              <a:buNone/>
            </a:pP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Sense of velocity.</a:t>
            </a:r>
            <a:br>
              <a:rPr lang="en-US" dirty="0" smtClean="0">
                <a:latin typeface="Andale Mono" charset="0"/>
                <a:ea typeface="Andale Mono" charset="0"/>
                <a:cs typeface="Andale Mono" charset="0"/>
              </a:rPr>
            </a:br>
            <a:r>
              <a:rPr lang="en-US" dirty="0" err="1" smtClean="0">
                <a:latin typeface="Andale Mono" charset="0"/>
                <a:ea typeface="Andale Mono" charset="0"/>
                <a:cs typeface="Andale Mono" charset="0"/>
              </a:rPr>
              <a:t>Burndown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 charts.</a:t>
            </a:r>
          </a:p>
          <a:p>
            <a:pPr marL="0" indent="0">
              <a:buNone/>
            </a:pPr>
            <a:endParaRPr lang="en-US" dirty="0" smtClean="0">
              <a:latin typeface="Andale Mono" charset="0"/>
              <a:ea typeface="Andale Mono" charset="0"/>
              <a:cs typeface="Andale Mono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8239" y="2070484"/>
            <a:ext cx="6023919" cy="3614351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8096763" y="6064631"/>
            <a:ext cx="648421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Papyrus" charset="0"/>
                <a:ea typeface="Papyrus" charset="0"/>
                <a:cs typeface="Papyrus" charset="0"/>
              </a:rPr>
              <a:t>Coaching everywhere,</a:t>
            </a:r>
            <a:br>
              <a:rPr lang="en-US" sz="2000" dirty="0">
                <a:latin typeface="Papyrus" charset="0"/>
                <a:ea typeface="Papyrus" charset="0"/>
                <a:cs typeface="Papyrus" charset="0"/>
              </a:rPr>
            </a:br>
            <a:r>
              <a:rPr lang="en-US" sz="2000" dirty="0">
                <a:latin typeface="Papyrus" charset="0"/>
                <a:ea typeface="Papyrus" charset="0"/>
                <a:cs typeface="Papyrus" charset="0"/>
              </a:rPr>
              <a:t>  from bottom to top.</a:t>
            </a:r>
          </a:p>
        </p:txBody>
      </p:sp>
    </p:spTree>
    <p:extLst>
      <p:ext uri="{BB962C8B-B14F-4D97-AF65-F5344CB8AC3E}">
        <p14:creationId xmlns:p14="http://schemas.microsoft.com/office/powerpoint/2010/main" val="18789722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6"/>
                </a:solidFill>
              </a:rPr>
              <a:t>Once we started running</a:t>
            </a:r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Release management (Octopus).</a:t>
            </a:r>
          </a:p>
          <a:p>
            <a:pPr marL="0" indent="0">
              <a:buNone/>
            </a:pPr>
            <a:endParaRPr lang="en-US" dirty="0" smtClean="0"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buNone/>
            </a:pP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TDD.</a:t>
            </a:r>
          </a:p>
          <a:p>
            <a:pPr marL="0" indent="0">
              <a:buNone/>
            </a:pPr>
            <a:endParaRPr lang="en-US" dirty="0" smtClean="0"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buNone/>
            </a:pP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Multiple environments. </a:t>
            </a:r>
          </a:p>
          <a:p>
            <a:pPr marL="0" indent="0">
              <a:buNone/>
            </a:pP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(CI, PRE, PRO)</a:t>
            </a:r>
          </a:p>
          <a:p>
            <a:pPr marL="0" indent="0">
              <a:buNone/>
            </a:pPr>
            <a:endParaRPr lang="en-US" dirty="0" smtClean="0"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buNone/>
            </a:pP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Cross functional teams.</a:t>
            </a:r>
          </a:p>
          <a:p>
            <a:pPr marL="0" indent="0">
              <a:buNone/>
            </a:pPr>
            <a:endParaRPr lang="en-US" dirty="0">
              <a:latin typeface="Andale Mono" charset="0"/>
              <a:ea typeface="Andale Mono" charset="0"/>
              <a:cs typeface="Andale Mono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6081" y="1825625"/>
            <a:ext cx="5515919" cy="367990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096763" y="5787334"/>
            <a:ext cx="409523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Papyrus" charset="0"/>
                <a:ea typeface="Papyrus" charset="0"/>
                <a:cs typeface="Papyrus" charset="0"/>
              </a:rPr>
              <a:t>Fear cuts deeper than swords!</a:t>
            </a:r>
            <a:endParaRPr lang="en-US" sz="2000" dirty="0">
              <a:latin typeface="Papyrus" charset="0"/>
              <a:ea typeface="Papyrus" charset="0"/>
              <a:cs typeface="Papyru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51555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6"/>
                </a:solidFill>
              </a:rPr>
              <a:t>Top of the line</a:t>
            </a:r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Pull requests! (GIT)</a:t>
            </a:r>
          </a:p>
          <a:p>
            <a:pPr marL="0" indent="0">
              <a:buNone/>
            </a:pPr>
            <a:endParaRPr lang="en-US" sz="4000" b="1" dirty="0" smtClean="0"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buNone/>
            </a:pPr>
            <a:r>
              <a:rPr lang="en-US" sz="4000" b="1" dirty="0" smtClean="0">
                <a:latin typeface="Andale Mono" charset="0"/>
                <a:ea typeface="Andale Mono" charset="0"/>
                <a:cs typeface="Andale Mono" charset="0"/>
              </a:rPr>
              <a:t>Metrics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 (</a:t>
            </a:r>
            <a:r>
              <a:rPr lang="en-US" dirty="0" err="1" smtClean="0">
                <a:latin typeface="Andale Mono" charset="0"/>
                <a:ea typeface="Andale Mono" charset="0"/>
                <a:cs typeface="Andale Mono" charset="0"/>
              </a:rPr>
              <a:t>Grafana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)</a:t>
            </a:r>
          </a:p>
          <a:p>
            <a:pPr marL="0" indent="0">
              <a:buNone/>
            </a:pP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/>
            </a:r>
            <a:br>
              <a:rPr lang="en-US" dirty="0" smtClean="0">
                <a:latin typeface="Andale Mono" charset="0"/>
                <a:ea typeface="Andale Mono" charset="0"/>
                <a:cs typeface="Andale Mono" charset="0"/>
              </a:rPr>
            </a:b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Exceptions logs! (Application Insights)</a:t>
            </a:r>
          </a:p>
          <a:p>
            <a:pPr marL="0" indent="0">
              <a:buNone/>
            </a:pP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Continuous Delivery!</a:t>
            </a:r>
          </a:p>
          <a:p>
            <a:pPr marL="0" indent="0">
              <a:buNone/>
            </a:pP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One week iterations!</a:t>
            </a:r>
            <a:br>
              <a:rPr lang="en-US" dirty="0" smtClean="0">
                <a:latin typeface="Andale Mono" charset="0"/>
                <a:ea typeface="Andale Mono" charset="0"/>
                <a:cs typeface="Andale Mono" charset="0"/>
              </a:rPr>
            </a:br>
            <a:r>
              <a:rPr lang="en-US" dirty="0" err="1" smtClean="0">
                <a:latin typeface="Andale Mono" charset="0"/>
                <a:ea typeface="Andale Mono" charset="0"/>
                <a:cs typeface="Andale Mono" charset="0"/>
              </a:rPr>
              <a:t>Microservices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!</a:t>
            </a:r>
          </a:p>
          <a:p>
            <a:pPr marL="0" indent="0">
              <a:buNone/>
            </a:pP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Alerts!</a:t>
            </a:r>
          </a:p>
          <a:p>
            <a:pPr marL="0" indent="0">
              <a:buNone/>
            </a:pPr>
            <a:r>
              <a:rPr lang="en-US" dirty="0">
                <a:latin typeface="Andale Mono" charset="0"/>
                <a:ea typeface="Andale Mono" charset="0"/>
                <a:cs typeface="Andale Mono" charset="0"/>
              </a:rPr>
              <a:t/>
            </a:r>
            <a:br>
              <a:rPr lang="en-US" dirty="0">
                <a:latin typeface="Andale Mono" charset="0"/>
                <a:ea typeface="Andale Mono" charset="0"/>
                <a:cs typeface="Andale Mono" charset="0"/>
              </a:rPr>
            </a:br>
            <a:r>
              <a:rPr lang="en-US" sz="4000" b="1" dirty="0" smtClean="0">
                <a:latin typeface="Andale Mono" charset="0"/>
                <a:ea typeface="Andale Mono" charset="0"/>
                <a:cs typeface="Andale Mono" charset="0"/>
              </a:rPr>
              <a:t>DEV OPS!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5183" y="0"/>
            <a:ext cx="57568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6597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6"/>
                </a:solidFill>
              </a:rPr>
              <a:t>Next steps</a:t>
            </a:r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Alerts based on knowledge.</a:t>
            </a:r>
          </a:p>
          <a:p>
            <a:pPr marL="0" indent="0">
              <a:buNone/>
            </a:pP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Improve acceptance tests code base: Real scenarios for the win.</a:t>
            </a:r>
            <a:br>
              <a:rPr lang="en-US" dirty="0" smtClean="0">
                <a:latin typeface="Andale Mono" charset="0"/>
                <a:ea typeface="Andale Mono" charset="0"/>
                <a:cs typeface="Andale Mono" charset="0"/>
              </a:rPr>
            </a:b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Containers.</a:t>
            </a:r>
            <a:br>
              <a:rPr lang="en-US" dirty="0" smtClean="0">
                <a:latin typeface="Andale Mono" charset="0"/>
                <a:ea typeface="Andale Mono" charset="0"/>
                <a:cs typeface="Andale Mono" charset="0"/>
              </a:rPr>
            </a:b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Open source mind set.</a:t>
            </a:r>
            <a:br>
              <a:rPr lang="en-US" dirty="0" smtClean="0">
                <a:latin typeface="Andale Mono" charset="0"/>
                <a:ea typeface="Andale Mono" charset="0"/>
                <a:cs typeface="Andale Mono" charset="0"/>
              </a:rPr>
            </a:b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Leads. (Champions).</a:t>
            </a:r>
          </a:p>
          <a:p>
            <a:pPr marL="0" indent="0">
              <a:buNone/>
            </a:pP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Steering groups.</a:t>
            </a:r>
          </a:p>
          <a:p>
            <a:pPr marL="0" indent="0">
              <a:buNone/>
            </a:pP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Trust over estimations.</a:t>
            </a:r>
          </a:p>
          <a:p>
            <a:pPr marL="0" indent="0">
              <a:buNone/>
            </a:pPr>
            <a:endParaRPr lang="en-US" dirty="0" smtClean="0"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buNone/>
            </a:pPr>
            <a:endParaRPr lang="en-US" dirty="0">
              <a:latin typeface="Andale Mono" charset="0"/>
              <a:ea typeface="Andale Mono" charset="0"/>
              <a:cs typeface="Andale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80933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6"/>
                </a:solidFill>
              </a:rPr>
              <a:t>What’s the quintessence of agile?</a:t>
            </a:r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 smtClean="0">
                <a:latin typeface="Impact" charset="0"/>
                <a:ea typeface="Impact" charset="0"/>
                <a:cs typeface="Impact" charset="0"/>
              </a:rPr>
              <a:t>Answer the following questions constantly</a:t>
            </a:r>
          </a:p>
          <a:p>
            <a:pPr marL="0" indent="0">
              <a:buNone/>
            </a:pP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1. How can we go faster?</a:t>
            </a:r>
          </a:p>
          <a:p>
            <a:pPr marL="0" indent="0">
              <a:buNone/>
            </a:pP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2. How can we deliver software with better quality?</a:t>
            </a:r>
          </a:p>
          <a:p>
            <a:pPr marL="0" indent="0">
              <a:buNone/>
            </a:pP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3. What are the other companies doing to achieve 1 and 2?</a:t>
            </a:r>
          </a:p>
          <a:p>
            <a:pPr marL="0" indent="0">
              <a:buNone/>
            </a:pP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4. Is happiness related to the way we understand agile?</a:t>
            </a:r>
          </a:p>
          <a:p>
            <a:pPr marL="0" indent="0">
              <a:buNone/>
            </a:pP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5. Culture over processes and People over products.</a:t>
            </a:r>
          </a:p>
          <a:p>
            <a:pPr marL="0" indent="0">
              <a:buNone/>
            </a:pP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6. Find time for point 3. Reflect. Act.</a:t>
            </a:r>
            <a:endParaRPr lang="en-US" dirty="0">
              <a:latin typeface="Andale Mono" charset="0"/>
              <a:ea typeface="Andale Mono" charset="0"/>
              <a:cs typeface="Andale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02676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6"/>
                </a:solidFill>
              </a:rPr>
              <a:t>How </a:t>
            </a:r>
            <a:r>
              <a:rPr lang="en-US" dirty="0" smtClean="0">
                <a:solidFill>
                  <a:schemeClr val="accent6"/>
                </a:solidFill>
              </a:rPr>
              <a:t>our </a:t>
            </a:r>
            <a:r>
              <a:rPr lang="en-US" dirty="0" smtClean="0">
                <a:solidFill>
                  <a:schemeClr val="accent6"/>
                </a:solidFill>
              </a:rPr>
              <a:t>metrics looks like</a:t>
            </a:r>
            <a:endParaRPr lang="en-US" dirty="0">
              <a:solidFill>
                <a:schemeClr val="accent6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600" y="1897449"/>
            <a:ext cx="4789447" cy="321824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9617" y="2273643"/>
            <a:ext cx="6782295" cy="2419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7714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solidFill>
                  <a:schemeClr val="accent6"/>
                </a:solidFill>
              </a:rPr>
              <a:t>How </a:t>
            </a:r>
            <a:r>
              <a:rPr lang="en-US" smtClean="0">
                <a:solidFill>
                  <a:schemeClr val="accent6"/>
                </a:solidFill>
              </a:rPr>
              <a:t>our </a:t>
            </a:r>
            <a:r>
              <a:rPr lang="en-US" dirty="0" smtClean="0">
                <a:solidFill>
                  <a:schemeClr val="accent6"/>
                </a:solidFill>
              </a:rPr>
              <a:t>metrics looks like</a:t>
            </a:r>
            <a:endParaRPr lang="en-US" dirty="0">
              <a:solidFill>
                <a:schemeClr val="accent6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92227"/>
            <a:ext cx="12192000" cy="4108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975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7054" y="2861190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accent6"/>
                </a:solidFill>
              </a:rPr>
              <a:t>Base your culture in metrics that matters.</a:t>
            </a:r>
            <a:endParaRPr lang="en-US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9565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7054" y="2861190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accent6"/>
                </a:solidFill>
              </a:rPr>
              <a:t>Enrich your book of spells</a:t>
            </a:r>
            <a:endParaRPr lang="en-US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42817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7054" y="2861190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accent6"/>
                </a:solidFill>
              </a:rPr>
              <a:t>And remember,</a:t>
            </a:r>
            <a:br>
              <a:rPr lang="en-US" dirty="0" smtClean="0">
                <a:solidFill>
                  <a:schemeClr val="accent6"/>
                </a:solidFill>
              </a:rPr>
            </a:br>
            <a:r>
              <a:rPr lang="en-US" dirty="0" smtClean="0">
                <a:solidFill>
                  <a:schemeClr val="accent6"/>
                </a:solidFill>
              </a:rPr>
              <a:t>There is nothing written in stone</a:t>
            </a:r>
            <a:endParaRPr lang="en-US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61821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94919" y="3212757"/>
            <a:ext cx="6549082" cy="103796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5400" dirty="0" smtClean="0">
                <a:solidFill>
                  <a:schemeClr val="accent6"/>
                </a:solidFill>
              </a:rPr>
              <a:t>Thanks for watching!</a:t>
            </a:r>
            <a:endParaRPr lang="en-US" sz="54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68584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6"/>
                </a:solidFill>
              </a:rPr>
              <a:t>The book that inspired the title of this presentation</a:t>
            </a:r>
            <a:endParaRPr lang="en-US" dirty="0">
              <a:solidFill>
                <a:schemeClr val="accent6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4101" y="2146901"/>
            <a:ext cx="2903798" cy="4351338"/>
          </a:xfrm>
        </p:spPr>
      </p:pic>
    </p:spTree>
    <p:extLst>
      <p:ext uri="{BB962C8B-B14F-4D97-AF65-F5344CB8AC3E}">
        <p14:creationId xmlns:p14="http://schemas.microsoft.com/office/powerpoint/2010/main" val="4242607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6"/>
                </a:solidFill>
              </a:rPr>
              <a:t>The book that taught me the most about agile</a:t>
            </a:r>
            <a:endParaRPr lang="en-US" dirty="0">
              <a:solidFill>
                <a:schemeClr val="accent6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5568" y="1828211"/>
            <a:ext cx="2556132" cy="4325453"/>
          </a:xfrm>
        </p:spPr>
      </p:pic>
    </p:spTree>
    <p:extLst>
      <p:ext uri="{BB962C8B-B14F-4D97-AF65-F5344CB8AC3E}">
        <p14:creationId xmlns:p14="http://schemas.microsoft.com/office/powerpoint/2010/main" val="1747326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6"/>
                </a:solidFill>
              </a:rPr>
              <a:t>Other inspirational books out there</a:t>
            </a:r>
            <a:endParaRPr lang="en-US" dirty="0">
              <a:solidFill>
                <a:schemeClr val="accent6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669" y="1690688"/>
            <a:ext cx="2892507" cy="4351338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2028" y="1690688"/>
            <a:ext cx="3155263" cy="435133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2143" y="1690688"/>
            <a:ext cx="2922292" cy="3461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826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6"/>
                </a:solidFill>
              </a:rPr>
              <a:t>Other inspirational talks out there</a:t>
            </a:r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>The Land that Scrum Forgot</a:t>
            </a:r>
            <a:r>
              <a:rPr lang="en-US" dirty="0" smtClean="0"/>
              <a:t>, by Uncle Martin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4312" y="2483494"/>
            <a:ext cx="7923255" cy="4075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9537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6"/>
                </a:solidFill>
              </a:rPr>
              <a:t>Other inspirational talks out there</a:t>
            </a:r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 smtClean="0">
                <a:hlinkClick r:id="rId3"/>
              </a:rPr>
              <a:t>How to enable organizations to go faster</a:t>
            </a:r>
            <a:r>
              <a:rPr lang="en-US" dirty="0" smtClean="0"/>
              <a:t>, by Fred George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5571" y="2483243"/>
            <a:ext cx="7823715" cy="4024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2336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7054" y="2861190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6"/>
                </a:solidFill>
              </a:rPr>
              <a:t>Now that you know my little </a:t>
            </a:r>
            <a:r>
              <a:rPr lang="en-US" dirty="0" smtClean="0">
                <a:solidFill>
                  <a:schemeClr val="accent6"/>
                </a:solidFill>
              </a:rPr>
              <a:t>birds</a:t>
            </a:r>
            <a:br>
              <a:rPr lang="en-US" dirty="0" smtClean="0">
                <a:solidFill>
                  <a:schemeClr val="accent6"/>
                </a:solidFill>
              </a:rPr>
            </a:br>
            <a:r>
              <a:rPr lang="en-US" dirty="0" smtClean="0">
                <a:solidFill>
                  <a:schemeClr val="accent6"/>
                </a:solidFill>
              </a:rPr>
              <a:t>let’s </a:t>
            </a:r>
            <a:r>
              <a:rPr lang="en-US" dirty="0">
                <a:solidFill>
                  <a:schemeClr val="accent6"/>
                </a:solidFill>
              </a:rPr>
              <a:t>go for the </a:t>
            </a:r>
            <a:r>
              <a:rPr lang="en-US" dirty="0" smtClean="0">
                <a:solidFill>
                  <a:schemeClr val="accent6"/>
                </a:solidFill>
              </a:rPr>
              <a:t>story of</a:t>
            </a:r>
            <a:br>
              <a:rPr lang="en-US" dirty="0" smtClean="0">
                <a:solidFill>
                  <a:schemeClr val="accent6"/>
                </a:solidFill>
              </a:rPr>
            </a:br>
            <a:r>
              <a:rPr lang="en-US" dirty="0" smtClean="0">
                <a:solidFill>
                  <a:schemeClr val="accent6"/>
                </a:solidFill>
              </a:rPr>
              <a:t>how </a:t>
            </a:r>
            <a:r>
              <a:rPr lang="en-US" dirty="0">
                <a:solidFill>
                  <a:schemeClr val="accent6"/>
                </a:solidFill>
              </a:rPr>
              <a:t>we evolved our understanding of agile</a:t>
            </a:r>
          </a:p>
        </p:txBody>
      </p:sp>
    </p:spTree>
    <p:extLst>
      <p:ext uri="{BB962C8B-B14F-4D97-AF65-F5344CB8AC3E}">
        <p14:creationId xmlns:p14="http://schemas.microsoft.com/office/powerpoint/2010/main" val="9103507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6"/>
                </a:solidFill>
              </a:rPr>
              <a:t>How everything started</a:t>
            </a:r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16392" y="1977771"/>
            <a:ext cx="4079789" cy="731236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>
                <a:latin typeface="Bernard MT Condensed" charset="0"/>
                <a:ea typeface="Bernard MT Condensed" charset="0"/>
                <a:cs typeface="Bernard MT Condensed" charset="0"/>
              </a:rPr>
              <a:t>Manual Deployments</a:t>
            </a:r>
            <a:endParaRPr lang="en-US" dirty="0">
              <a:latin typeface="Bernard MT Condensed" charset="0"/>
              <a:ea typeface="Bernard MT Condensed" charset="0"/>
              <a:cs typeface="Bernard MT Condensed" charset="0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37402" y="2699528"/>
            <a:ext cx="4079789" cy="7312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smtClean="0">
                <a:latin typeface="Bradley Hand" charset="0"/>
                <a:ea typeface="Bradley Hand" charset="0"/>
                <a:cs typeface="Bradley Hand" charset="0"/>
              </a:rPr>
              <a:t>No Products Owners</a:t>
            </a:r>
            <a:endParaRPr lang="en-US" dirty="0">
              <a:latin typeface="Bradley Hand" charset="0"/>
              <a:ea typeface="Bradley Hand" charset="0"/>
              <a:cs typeface="Bradley Hand" charset="0"/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7955671" y="2709007"/>
            <a:ext cx="5639829" cy="10316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smtClean="0">
                <a:latin typeface="Apple Chancery" charset="0"/>
                <a:ea typeface="Apple Chancery" charset="0"/>
                <a:cs typeface="Apple Chancery" charset="0"/>
              </a:rPr>
              <a:t>Fixed Deadlines without commitment</a:t>
            </a:r>
            <a:endParaRPr lang="en-US" dirty="0">
              <a:latin typeface="Apple Chancery" charset="0"/>
              <a:ea typeface="Apple Chancery" charset="0"/>
              <a:cs typeface="Apple Chancery" charset="0"/>
            </a:endParaRP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304451" y="3786903"/>
            <a:ext cx="4079789" cy="73123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No automated testing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7578626" y="5067298"/>
            <a:ext cx="4079789" cy="7312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smtClean="0">
                <a:latin typeface="Century Gothic" charset="0"/>
                <a:ea typeface="Century Gothic" charset="0"/>
                <a:cs typeface="Century Gothic" charset="0"/>
              </a:rPr>
              <a:t>No definition of roles</a:t>
            </a:r>
            <a:endParaRPr lang="en-US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6392" y="3122081"/>
            <a:ext cx="3403957" cy="3383512"/>
          </a:xfrm>
          <a:prstGeom prst="rect">
            <a:avLst/>
          </a:prstGeom>
        </p:spPr>
      </p:pic>
      <p:sp>
        <p:nvSpPr>
          <p:cNvPr id="16" name="Content Placeholder 2"/>
          <p:cNvSpPr txBox="1">
            <a:spLocks/>
          </p:cNvSpPr>
          <p:nvPr/>
        </p:nvSpPr>
        <p:spPr>
          <a:xfrm>
            <a:off x="7621690" y="4152521"/>
            <a:ext cx="4036725" cy="615573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smtClean="0">
                <a:latin typeface="Century" charset="0"/>
                <a:ea typeface="Century" charset="0"/>
                <a:cs typeface="Century" charset="0"/>
              </a:rPr>
              <a:t>Lack of business visibility</a:t>
            </a:r>
            <a:endParaRPr lang="en-US" dirty="0">
              <a:latin typeface="Century" charset="0"/>
              <a:ea typeface="Century" charset="0"/>
              <a:cs typeface="Century" charset="0"/>
            </a:endParaRPr>
          </a:p>
        </p:txBody>
      </p:sp>
      <p:sp>
        <p:nvSpPr>
          <p:cNvPr id="17" name="Content Placeholder 2"/>
          <p:cNvSpPr txBox="1">
            <a:spLocks/>
          </p:cNvSpPr>
          <p:nvPr/>
        </p:nvSpPr>
        <p:spPr>
          <a:xfrm>
            <a:off x="0" y="5856727"/>
            <a:ext cx="4079789" cy="731236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“You are not allowed to</a:t>
            </a:r>
            <a:r>
              <a:rPr lang="en-US" smtClean="0">
                <a:latin typeface="Andale Mono" charset="0"/>
                <a:ea typeface="Andale Mono" charset="0"/>
                <a:cs typeface="Andale Mono" charset="0"/>
              </a:rPr>
              <a:t>” attitude</a:t>
            </a:r>
            <a:endParaRPr lang="en-US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20" name="Content Placeholder 2"/>
          <p:cNvSpPr txBox="1">
            <a:spLocks/>
          </p:cNvSpPr>
          <p:nvPr/>
        </p:nvSpPr>
        <p:spPr>
          <a:xfrm>
            <a:off x="489802" y="5125491"/>
            <a:ext cx="4079789" cy="7312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No plan</a:t>
            </a:r>
            <a:endParaRPr lang="en-US" dirty="0">
              <a:latin typeface="Andale Mono" charset="0"/>
              <a:ea typeface="Andale Mono" charset="0"/>
              <a:cs typeface="Andale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47612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1238</TotalTime>
  <Words>346</Words>
  <Application>Microsoft Macintosh PowerPoint</Application>
  <PresentationFormat>Widescreen</PresentationFormat>
  <Paragraphs>83</Paragraphs>
  <Slides>21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5" baseType="lpstr">
      <vt:lpstr>Andale Mono</vt:lpstr>
      <vt:lpstr>Apple Chancery</vt:lpstr>
      <vt:lpstr>Arial</vt:lpstr>
      <vt:lpstr>Bernard MT Condensed</vt:lpstr>
      <vt:lpstr>Bradley Hand</vt:lpstr>
      <vt:lpstr>Calibri</vt:lpstr>
      <vt:lpstr>Calibri Light</vt:lpstr>
      <vt:lpstr>Century</vt:lpstr>
      <vt:lpstr>Century Gothic</vt:lpstr>
      <vt:lpstr>Courier New</vt:lpstr>
      <vt:lpstr>Impact</vt:lpstr>
      <vt:lpstr>Palatino</vt:lpstr>
      <vt:lpstr>Papyrus</vt:lpstr>
      <vt:lpstr>Office Theme</vt:lpstr>
      <vt:lpstr>Agile from the Trenches</vt:lpstr>
      <vt:lpstr>Enrich your book of spells</vt:lpstr>
      <vt:lpstr>The book that inspired the title of this presentation</vt:lpstr>
      <vt:lpstr>The book that taught me the most about agile</vt:lpstr>
      <vt:lpstr>Other inspirational books out there</vt:lpstr>
      <vt:lpstr>Other inspirational talks out there</vt:lpstr>
      <vt:lpstr>Other inspirational talks out there</vt:lpstr>
      <vt:lpstr>Now that you know my little birds let’s go for the story of how we evolved our understanding of agile</vt:lpstr>
      <vt:lpstr>How everything started</vt:lpstr>
      <vt:lpstr>How we applied Agile</vt:lpstr>
      <vt:lpstr>SHIELD WALL !</vt:lpstr>
      <vt:lpstr>Very first steps</vt:lpstr>
      <vt:lpstr>Once we started running</vt:lpstr>
      <vt:lpstr>Top of the line</vt:lpstr>
      <vt:lpstr>Next steps</vt:lpstr>
      <vt:lpstr>What’s the quintessence of agile?</vt:lpstr>
      <vt:lpstr>How our metrics looks like</vt:lpstr>
      <vt:lpstr>How our metrics looks like</vt:lpstr>
      <vt:lpstr>Base your culture in metrics that matters.</vt:lpstr>
      <vt:lpstr>And remember, There is nothing written in stone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Agile from the Trenches</dc:title>
  <dc:creator>Microsoft Office User</dc:creator>
  <cp:lastModifiedBy>Microsoft Office User</cp:lastModifiedBy>
  <cp:revision>17</cp:revision>
  <dcterms:created xsi:type="dcterms:W3CDTF">2016-08-31T17:43:26Z</dcterms:created>
  <dcterms:modified xsi:type="dcterms:W3CDTF">2016-09-07T06:43:55Z</dcterms:modified>
</cp:coreProperties>
</file>

<file path=docProps/thumbnail.jpeg>
</file>